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72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9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7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2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3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0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7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5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6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0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CD81D-C8ED-4566-ADE6-D8EDE41CCFB5}" type="datetimeFigureOut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8AF3A-A916-4A53-ABA2-45D39B928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4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66" y="1104900"/>
            <a:ext cx="3886333" cy="38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6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24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MARKETING STRATEGY 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1546412"/>
            <a:ext cx="11698941" cy="502920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 smtClean="0"/>
              <a:t>Our product is mostly useful for the </a:t>
            </a:r>
            <a:r>
              <a:rPr lang="en-US" sz="3200" b="1" i="1" dirty="0"/>
              <a:t>speech-impaired</a:t>
            </a:r>
            <a:r>
              <a:rPr lang="en-US" sz="3200" b="1" i="1" dirty="0">
                <a:solidFill>
                  <a:srgbClr val="FFFF00"/>
                </a:solidFill>
              </a:rPr>
              <a:t> </a:t>
            </a:r>
            <a:r>
              <a:rPr lang="en-IN" sz="3200" b="1" dirty="0" smtClean="0"/>
              <a:t>people. There are around </a:t>
            </a:r>
            <a:r>
              <a:rPr lang="en-IN" sz="3200" b="1" dirty="0" smtClean="0">
                <a:solidFill>
                  <a:srgbClr val="00B0F0"/>
                </a:solidFill>
              </a:rPr>
              <a:t>millions</a:t>
            </a:r>
            <a:r>
              <a:rPr lang="en-IN" sz="3200" b="1" dirty="0" smtClean="0"/>
              <a:t> of speech-impaired people  in this world (</a:t>
            </a:r>
            <a:r>
              <a:rPr lang="en-US" sz="3200" b="1" dirty="0" smtClean="0">
                <a:solidFill>
                  <a:srgbClr val="00B0F0"/>
                </a:solidFill>
              </a:rPr>
              <a:t>16,40,868 in India</a:t>
            </a:r>
            <a:r>
              <a:rPr lang="en-IN" sz="3200" b="1" dirty="0" smtClean="0"/>
              <a:t>)  who are facing difficulty to </a:t>
            </a:r>
            <a:r>
              <a:rPr lang="en-US" sz="3200" b="1" dirty="0" smtClean="0"/>
              <a:t>communication </a:t>
            </a:r>
          </a:p>
          <a:p>
            <a:pPr marL="0" indent="0" algn="ctr">
              <a:buNone/>
            </a:pPr>
            <a:endParaRPr lang="en-US" sz="3200" b="1" dirty="0" smtClean="0"/>
          </a:p>
          <a:p>
            <a:pPr algn="ctr"/>
            <a:r>
              <a:rPr lang="en-US" sz="3200" b="1" dirty="0" smtClean="0"/>
              <a:t>reach out to them by </a:t>
            </a:r>
            <a:r>
              <a:rPr lang="en-US" sz="3200" b="1" dirty="0" smtClean="0">
                <a:solidFill>
                  <a:srgbClr val="00B0F0"/>
                </a:solidFill>
              </a:rPr>
              <a:t>word of mouth </a:t>
            </a:r>
            <a:r>
              <a:rPr lang="en-US" sz="3200" b="1" dirty="0" smtClean="0"/>
              <a:t>or by </a:t>
            </a:r>
            <a:r>
              <a:rPr lang="en-US" sz="3200" b="1" dirty="0" smtClean="0">
                <a:solidFill>
                  <a:srgbClr val="00B0F0"/>
                </a:solidFill>
              </a:rPr>
              <a:t>spreading awareness </a:t>
            </a:r>
            <a:r>
              <a:rPr lang="en-US" sz="3200" b="1" dirty="0" smtClean="0"/>
              <a:t>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0000"/>
                </a:solidFill>
              </a:rPr>
              <a:t>Our marketing </a:t>
            </a:r>
            <a:r>
              <a:rPr lang="en-US" sz="3200" b="1" dirty="0" smtClean="0">
                <a:solidFill>
                  <a:srgbClr val="FF0000"/>
                </a:solidFill>
              </a:rPr>
              <a:t>channels</a:t>
            </a:r>
            <a:r>
              <a:rPr lang="en-US" sz="3200" b="1" dirty="0" smtClean="0"/>
              <a:t> </a:t>
            </a:r>
          </a:p>
          <a:p>
            <a:pPr marL="0" indent="0">
              <a:buNone/>
            </a:pPr>
            <a:r>
              <a:rPr lang="en-US" sz="3200" b="1" dirty="0" smtClean="0"/>
              <a:t>      1. </a:t>
            </a:r>
            <a:r>
              <a:rPr lang="en-US" sz="3200" b="1" dirty="0" smtClean="0">
                <a:solidFill>
                  <a:srgbClr val="00B0F0"/>
                </a:solidFill>
              </a:rPr>
              <a:t>Direct selling</a:t>
            </a:r>
          </a:p>
          <a:p>
            <a:pPr marL="0" indent="0">
              <a:buNone/>
            </a:pPr>
            <a:r>
              <a:rPr lang="en-US" sz="3200" b="1" dirty="0" smtClean="0"/>
              <a:t>      2. Selling through </a:t>
            </a:r>
            <a:r>
              <a:rPr lang="en-US" sz="3200" b="1" dirty="0">
                <a:solidFill>
                  <a:srgbClr val="00B0F0"/>
                </a:solidFill>
              </a:rPr>
              <a:t>intermediaries</a:t>
            </a:r>
          </a:p>
          <a:p>
            <a:endParaRPr lang="en-US" sz="3200" dirty="0" smtClean="0"/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endParaRPr lang="en-IN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803" y="73125"/>
            <a:ext cx="10323490" cy="70737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REVENUE </a:t>
            </a:r>
            <a:r>
              <a:rPr lang="en-US" b="1" dirty="0" smtClean="0">
                <a:solidFill>
                  <a:srgbClr val="FF0000"/>
                </a:solidFill>
              </a:rPr>
              <a:t>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77" y="780502"/>
            <a:ext cx="11819723" cy="1451758"/>
          </a:xfrm>
        </p:spPr>
        <p:txBody>
          <a:bodyPr>
            <a:normAutofit/>
          </a:bodyPr>
          <a:lstStyle/>
          <a:p>
            <a:r>
              <a:rPr lang="en-US" b="1" dirty="0" smtClean="0"/>
              <a:t>We will use </a:t>
            </a:r>
            <a:r>
              <a:rPr lang="en-US" b="1" dirty="0">
                <a:solidFill>
                  <a:srgbClr val="00B0F0"/>
                </a:solidFill>
              </a:rPr>
              <a:t>Transaction-based </a:t>
            </a:r>
            <a:r>
              <a:rPr lang="en-US" b="1" dirty="0" smtClean="0">
                <a:solidFill>
                  <a:srgbClr val="00B0F0"/>
                </a:solidFill>
              </a:rPr>
              <a:t>revenue </a:t>
            </a:r>
            <a:r>
              <a:rPr lang="en-US" b="1" dirty="0" smtClean="0"/>
              <a:t>(</a:t>
            </a:r>
            <a:r>
              <a:rPr lang="en-US" b="1" dirty="0"/>
              <a:t> Proceeds from sales of goods that are usually one-time customer </a:t>
            </a:r>
            <a:r>
              <a:rPr lang="en-US" b="1" dirty="0" smtClean="0"/>
              <a:t>payments).</a:t>
            </a:r>
            <a:endParaRPr lang="en-US" b="1" dirty="0"/>
          </a:p>
          <a:p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Cost of the product </a:t>
            </a:r>
            <a:r>
              <a:rPr lang="en-US" b="1" dirty="0" smtClean="0"/>
              <a:t>: Desired profit (</a:t>
            </a:r>
            <a:r>
              <a:rPr lang="en-US" b="1" dirty="0" smtClean="0">
                <a:solidFill>
                  <a:srgbClr val="00B0F0"/>
                </a:solidFill>
              </a:rPr>
              <a:t>20%</a:t>
            </a:r>
            <a:r>
              <a:rPr lang="en-US" b="1" dirty="0" smtClean="0"/>
              <a:t> on sales) =  </a:t>
            </a:r>
            <a:r>
              <a:rPr lang="en-US" b="1" dirty="0" smtClean="0">
                <a:solidFill>
                  <a:srgbClr val="00B0F0"/>
                </a:solidFill>
              </a:rPr>
              <a:t>₹ 471/unit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825068"/>
              </p:ext>
            </p:extLst>
          </p:nvPr>
        </p:nvGraphicFramePr>
        <p:xfrm>
          <a:off x="965200" y="2217717"/>
          <a:ext cx="10033000" cy="439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636"/>
                <a:gridCol w="4942364"/>
              </a:tblGrid>
              <a:tr h="370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 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microprocessor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Wiring and glove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V.C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per 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 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 tech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0070C0"/>
                          </a:solidFill>
                        </a:rPr>
                        <a:t>TOTAL COST OF ONE UNIT</a:t>
                      </a:r>
                      <a:endParaRPr lang="en-US" b="1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2355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25185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rgbClr val="FF0000"/>
                          </a:solidFill>
                        </a:rPr>
                        <a:t>SALE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PRICE(</a:t>
                      </a:r>
                      <a:r>
                        <a:rPr lang="en-US" b="1" i="1" baseline="0" dirty="0" err="1" smtClean="0">
                          <a:solidFill>
                            <a:srgbClr val="FF0000"/>
                          </a:solidFill>
                        </a:rPr>
                        <a:t>21%PROFIT</a:t>
                      </a:r>
                      <a:r>
                        <a:rPr lang="en-US" b="1" i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2850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9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FINANCIALS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00129" cy="435133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Investment required = </a:t>
            </a:r>
            <a:r>
              <a:rPr lang="en-US" sz="3200" b="1" dirty="0">
                <a:solidFill>
                  <a:srgbClr val="00B0F0"/>
                </a:solidFill>
              </a:rPr>
              <a:t>₹ </a:t>
            </a:r>
            <a:r>
              <a:rPr lang="en-US" sz="3200" b="1" dirty="0" smtClean="0">
                <a:solidFill>
                  <a:srgbClr val="00B0F0"/>
                </a:solidFill>
              </a:rPr>
              <a:t>2</a:t>
            </a:r>
            <a:r>
              <a:rPr lang="en-US" sz="3200" b="1" dirty="0" smtClean="0">
                <a:solidFill>
                  <a:srgbClr val="00B0F0"/>
                </a:solidFill>
              </a:rPr>
              <a:t>,20,000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b="1" dirty="0" smtClean="0"/>
              <a:t>. </a:t>
            </a:r>
          </a:p>
          <a:p>
            <a:pPr marL="0" indent="0">
              <a:buNone/>
            </a:pPr>
            <a:endParaRPr lang="en-US" sz="3200" b="1" dirty="0" smtClean="0"/>
          </a:p>
          <a:p>
            <a:r>
              <a:rPr lang="en-US" sz="3200" b="1" dirty="0" smtClean="0"/>
              <a:t>After the initial  launch of the product we will sell  </a:t>
            </a:r>
            <a:r>
              <a:rPr lang="en-US" sz="3200" b="1" dirty="0" smtClean="0">
                <a:solidFill>
                  <a:srgbClr val="00B0F0"/>
                </a:solidFill>
              </a:rPr>
              <a:t>50 units</a:t>
            </a:r>
            <a:r>
              <a:rPr lang="en-US" sz="3200" b="1" dirty="0" smtClean="0"/>
              <a:t> for the first  </a:t>
            </a:r>
            <a:r>
              <a:rPr lang="en-US" sz="3200" b="1" dirty="0">
                <a:solidFill>
                  <a:srgbClr val="00B0F0"/>
                </a:solidFill>
              </a:rPr>
              <a:t>2 months </a:t>
            </a:r>
            <a:r>
              <a:rPr lang="en-US" sz="3200" b="1" dirty="0"/>
              <a:t>and </a:t>
            </a:r>
            <a:r>
              <a:rPr lang="en-US" sz="3200" b="1" dirty="0">
                <a:solidFill>
                  <a:srgbClr val="00B0F0"/>
                </a:solidFill>
              </a:rPr>
              <a:t>200 for next 4 months </a:t>
            </a:r>
            <a:r>
              <a:rPr lang="en-US" sz="3200" b="1" dirty="0"/>
              <a:t>(provided 50 are off the inventory) and then </a:t>
            </a:r>
            <a:r>
              <a:rPr lang="en-US" sz="3200" b="1" dirty="0">
                <a:solidFill>
                  <a:srgbClr val="00B0F0"/>
                </a:solidFill>
              </a:rPr>
              <a:t>500 in the next 6 months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2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007" y="153662"/>
            <a:ext cx="2452883" cy="8001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TEAM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822" y="941856"/>
            <a:ext cx="2925388" cy="8239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P GOWTHAM SAI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28" y="1765768"/>
            <a:ext cx="3726142" cy="497120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B.Tech</a:t>
            </a:r>
            <a:r>
              <a:rPr lang="en-US" b="1" dirty="0" smtClean="0">
                <a:solidFill>
                  <a:schemeClr val="accent2"/>
                </a:solidFill>
              </a:rPr>
              <a:t> 1</a:t>
            </a:r>
            <a:r>
              <a:rPr lang="en-US" b="1" baseline="30000" dirty="0" smtClean="0">
                <a:solidFill>
                  <a:schemeClr val="accent2"/>
                </a:solidFill>
              </a:rPr>
              <a:t>st</a:t>
            </a:r>
            <a:r>
              <a:rPr lang="en-US" b="1" dirty="0" smtClean="0">
                <a:solidFill>
                  <a:schemeClr val="accent2"/>
                </a:solidFill>
              </a:rPr>
              <a:t> 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CSE</a:t>
            </a:r>
            <a:endParaRPr lang="en-US" sz="3200" b="1" dirty="0" smtClean="0"/>
          </a:p>
          <a:p>
            <a:endParaRPr lang="en-US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CODING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MARKET RESEARCH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INTEGRATION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5822" y="941856"/>
            <a:ext cx="3160059" cy="8239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K BHARATH VARMA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5822" y="1765768"/>
            <a:ext cx="3751730" cy="4971208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B.Tech</a:t>
            </a:r>
            <a:r>
              <a:rPr lang="en-US" b="1" dirty="0">
                <a:solidFill>
                  <a:schemeClr val="accent2"/>
                </a:solidFill>
              </a:rPr>
              <a:t> 1</a:t>
            </a:r>
            <a:r>
              <a:rPr lang="en-US" b="1" baseline="30000" dirty="0">
                <a:solidFill>
                  <a:schemeClr val="accent2"/>
                </a:solidFill>
              </a:rPr>
              <a:t>st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ECE</a:t>
            </a:r>
            <a:r>
              <a:rPr lang="en-US" sz="3200" b="1" dirty="0" smtClean="0"/>
              <a:t>.</a:t>
            </a:r>
          </a:p>
          <a:p>
            <a:endParaRPr lang="en-US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MARKET RESEARCH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rgbClr val="FFC000"/>
                </a:solidFill>
              </a:rPr>
              <a:t>LEADER 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352482" y="941856"/>
            <a:ext cx="316005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Jaswanth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kranthi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8068781" y="1765768"/>
            <a:ext cx="3727459" cy="5038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chemeClr val="accent2"/>
                </a:solidFill>
              </a:rPr>
              <a:t>B.Tech</a:t>
            </a:r>
            <a:r>
              <a:rPr lang="en-US" b="1" dirty="0" smtClean="0">
                <a:solidFill>
                  <a:schemeClr val="accent2"/>
                </a:solidFill>
              </a:rPr>
              <a:t> 1</a:t>
            </a:r>
            <a:r>
              <a:rPr lang="en-US" b="1" baseline="30000" dirty="0" smtClean="0">
                <a:solidFill>
                  <a:schemeClr val="accent2"/>
                </a:solidFill>
              </a:rPr>
              <a:t>st</a:t>
            </a:r>
            <a:r>
              <a:rPr lang="en-US" b="1" dirty="0" smtClean="0">
                <a:solidFill>
                  <a:schemeClr val="accent2"/>
                </a:solidFill>
              </a:rPr>
              <a:t> year</a:t>
            </a:r>
            <a:r>
              <a:rPr lang="en-US" b="1" dirty="0" smtClean="0"/>
              <a:t>, </a:t>
            </a:r>
            <a:r>
              <a:rPr lang="en-US" b="1" dirty="0" err="1" smtClean="0"/>
              <a:t>GRIET</a:t>
            </a:r>
            <a:r>
              <a:rPr lang="en-US" sz="3200" b="1" dirty="0" smtClean="0"/>
              <a:t>.</a:t>
            </a:r>
          </a:p>
          <a:p>
            <a:r>
              <a:rPr lang="en-US" sz="3200" b="1" dirty="0" err="1" smtClean="0">
                <a:solidFill>
                  <a:schemeClr val="accent5"/>
                </a:solidFill>
              </a:rPr>
              <a:t>ECE</a:t>
            </a:r>
            <a:r>
              <a:rPr lang="en-US" sz="3200" b="1" dirty="0" smtClean="0"/>
              <a:t>.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3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HARDWARE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6"/>
                </a:solidFill>
              </a:rPr>
              <a:t> DESIGN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53" y="-21501"/>
            <a:ext cx="1138520" cy="11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4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6832" y="1254126"/>
            <a:ext cx="9740767" cy="4181474"/>
          </a:xfrm>
        </p:spPr>
        <p:txBody>
          <a:bodyPr>
            <a:noAutofit/>
          </a:bodyPr>
          <a:lstStyle/>
          <a:p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Q</a:t>
            </a:r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&amp; </a:t>
            </a:r>
            <a:r>
              <a:rPr lang="en-US" sz="20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A</a:t>
            </a:r>
            <a:r>
              <a:rPr lang="en-U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/>
            </a:r>
            <a:br>
              <a:rPr lang="en-U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endParaRPr lang="en-US" sz="20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67" y="309853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8100" y="419099"/>
            <a:ext cx="9144000" cy="10080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PROBLEM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2103438"/>
            <a:ext cx="10033000" cy="3040062"/>
          </a:xfrm>
        </p:spPr>
        <p:txBody>
          <a:bodyPr>
            <a:normAutofit/>
          </a:bodyPr>
          <a:lstStyle/>
          <a:p>
            <a:r>
              <a:rPr lang="en-US" sz="3900" b="1" i="1" dirty="0" smtClean="0"/>
              <a:t>People who are </a:t>
            </a:r>
            <a:r>
              <a:rPr lang="en-US" sz="3900" b="1" i="1" dirty="0" smtClean="0">
                <a:solidFill>
                  <a:srgbClr val="00B0F0"/>
                </a:solidFill>
              </a:rPr>
              <a:t>speech-impaired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>
                <a:solidFill>
                  <a:srgbClr val="FF0000"/>
                </a:solidFill>
              </a:rPr>
              <a:t>   </a:t>
            </a:r>
            <a:r>
              <a:rPr lang="en-US" sz="3900" b="1" i="1" dirty="0" smtClean="0"/>
              <a:t>face </a:t>
            </a:r>
            <a:r>
              <a:rPr lang="en-US" sz="3900" b="1" i="1" dirty="0" smtClean="0">
                <a:solidFill>
                  <a:srgbClr val="00B0F0"/>
                </a:solidFill>
              </a:rPr>
              <a:t>difficulty in communicating</a:t>
            </a:r>
            <a:r>
              <a:rPr lang="en-US" sz="3900" b="1" i="1" dirty="0" smtClean="0"/>
              <a:t> with others who </a:t>
            </a:r>
            <a:r>
              <a:rPr lang="en-US" sz="3900" b="1" i="1" dirty="0" smtClean="0">
                <a:solidFill>
                  <a:srgbClr val="00B0F0"/>
                </a:solidFill>
              </a:rPr>
              <a:t>do not know </a:t>
            </a:r>
            <a:r>
              <a:rPr lang="en-US" sz="3900" b="1" i="1" dirty="0" smtClean="0"/>
              <a:t>the </a:t>
            </a:r>
            <a:r>
              <a:rPr lang="en-US" sz="3900" b="1" i="1" dirty="0" smtClean="0">
                <a:solidFill>
                  <a:srgbClr val="00B0F0"/>
                </a:solidFill>
              </a:rPr>
              <a:t>sign language </a:t>
            </a:r>
            <a:r>
              <a:rPr lang="en-US" sz="3900" b="1" i="1" dirty="0" smtClean="0"/>
              <a:t>or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/>
              <a:t>their gestures .</a:t>
            </a:r>
            <a:r>
              <a:rPr lang="en-US" sz="3900" b="1" i="1" dirty="0" smtClean="0">
                <a:solidFill>
                  <a:srgbClr val="FFFF00"/>
                </a:solidFill>
              </a:rPr>
              <a:t> </a:t>
            </a:r>
            <a:r>
              <a:rPr lang="en-US" sz="3900" b="1" i="1" dirty="0" smtClean="0"/>
              <a:t>Due to lack in communication they face several disadvantages </a:t>
            </a:r>
            <a:endParaRPr lang="en-US" sz="3900" b="1" i="1" dirty="0" smtClean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20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0"/>
            <a:ext cx="9144000" cy="9953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SOLUTION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35200"/>
            <a:ext cx="9118600" cy="3898900"/>
          </a:xfrm>
        </p:spPr>
        <p:txBody>
          <a:bodyPr>
            <a:normAutofit/>
          </a:bodyPr>
          <a:lstStyle/>
          <a:p>
            <a:r>
              <a:rPr lang="en-US" sz="3900" b="1" i="1" dirty="0" smtClean="0"/>
              <a:t>Our product </a:t>
            </a:r>
            <a:r>
              <a:rPr lang="en-US" sz="3900" b="1" i="1" dirty="0" smtClean="0">
                <a:solidFill>
                  <a:srgbClr val="00B0F0"/>
                </a:solidFill>
              </a:rPr>
              <a:t>converts gestures </a:t>
            </a:r>
            <a:r>
              <a:rPr lang="en-US" sz="3900" b="1" i="1" dirty="0" smtClean="0"/>
              <a:t>(standard Indian sign language ) into </a:t>
            </a:r>
            <a:r>
              <a:rPr lang="en-US" sz="3900" b="1" i="1" dirty="0" smtClean="0">
                <a:solidFill>
                  <a:srgbClr val="00B0F0"/>
                </a:solidFill>
              </a:rPr>
              <a:t>audio output </a:t>
            </a:r>
            <a:r>
              <a:rPr lang="en-US" sz="3900" b="1" i="1" dirty="0" smtClean="0"/>
              <a:t>by using a glove to read data . We use </a:t>
            </a:r>
            <a:r>
              <a:rPr lang="en-US" sz="3900" b="1" i="1" dirty="0" smtClean="0">
                <a:solidFill>
                  <a:srgbClr val="00B0F0"/>
                </a:solidFill>
              </a:rPr>
              <a:t>machine learning  </a:t>
            </a:r>
            <a:r>
              <a:rPr lang="en-US" sz="3900" b="1" i="1" dirty="0" smtClean="0"/>
              <a:t>to generate the output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700" y="0"/>
            <a:ext cx="9144000" cy="944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WORKING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700" y="1163638"/>
            <a:ext cx="4051300" cy="5402262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Trebuchet MS" pitchFamily="34" charset="0"/>
              </a:rPr>
              <a:t>The talking fingers project can be done using </a:t>
            </a:r>
            <a:r>
              <a:rPr lang="en-US" i="1" dirty="0" err="1" smtClean="0">
                <a:solidFill>
                  <a:srgbClr val="00B0F0"/>
                </a:solidFill>
                <a:latin typeface="Trebuchet MS" pitchFamily="34" charset="0"/>
              </a:rPr>
              <a:t>MPU6050</a:t>
            </a:r>
            <a:r>
              <a:rPr lang="en-US" i="1" dirty="0" smtClean="0">
                <a:latin typeface="Trebuchet MS" pitchFamily="34" charset="0"/>
              </a:rPr>
              <a:t> accelerometer sensor, to create and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record a gesture </a:t>
            </a:r>
            <a:r>
              <a:rPr lang="en-US" i="1" dirty="0" smtClean="0">
                <a:latin typeface="Trebuchet MS" pitchFamily="34" charset="0"/>
              </a:rPr>
              <a:t>used in the sign language .The recorded gestures can be input into a algorithm to recognize a new gesture and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compare</a:t>
            </a:r>
            <a:r>
              <a:rPr lang="en-US" i="1" dirty="0" smtClean="0">
                <a:latin typeface="Trebuchet MS" pitchFamily="34" charset="0"/>
              </a:rPr>
              <a:t> it with already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stored gestures</a:t>
            </a:r>
            <a:r>
              <a:rPr lang="en-US" i="1" dirty="0" smtClean="0">
                <a:latin typeface="Trebuchet MS" pitchFamily="34" charset="0"/>
              </a:rPr>
              <a:t>. This gesture will be given an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audio</a:t>
            </a:r>
            <a:r>
              <a:rPr lang="en-US" i="1" dirty="0" smtClean="0">
                <a:solidFill>
                  <a:srgbClr val="FFFF00"/>
                </a:solidFill>
                <a:latin typeface="Trebuchet MS" pitchFamily="34" charset="0"/>
              </a:rPr>
              <a:t> </a:t>
            </a:r>
            <a:r>
              <a:rPr lang="en-US" i="1" dirty="0" smtClean="0">
                <a:solidFill>
                  <a:srgbClr val="00B0F0"/>
                </a:solidFill>
                <a:latin typeface="Trebuchet MS" pitchFamily="34" charset="0"/>
              </a:rPr>
              <a:t>output</a:t>
            </a:r>
            <a:r>
              <a:rPr lang="en-US" i="1" dirty="0" smtClean="0">
                <a:latin typeface="Trebuchet MS" pitchFamily="34" charset="0"/>
              </a:rPr>
              <a:t>, and vice-versa we also created an app that helps millions of  deaf and dumb people around the world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054100"/>
            <a:ext cx="2937673" cy="56213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55" y="1587500"/>
            <a:ext cx="3106089" cy="4165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446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lking Fingers_DHETHI TECH 56.4s - 1m4.2s (1jBxxwllYNE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428188"/>
            <a:ext cx="11417300" cy="6029762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30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194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VALUE STATEMENT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8" y="1573306"/>
            <a:ext cx="11551025" cy="517711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For </a:t>
            </a:r>
            <a:r>
              <a:rPr lang="en-US" sz="4000" dirty="0" smtClean="0">
                <a:solidFill>
                  <a:srgbClr val="00B0F0"/>
                </a:solidFill>
              </a:rPr>
              <a:t>speech-impaired people</a:t>
            </a:r>
          </a:p>
          <a:p>
            <a:r>
              <a:rPr lang="en-US" sz="4000" dirty="0" smtClean="0"/>
              <a:t>Who are dissatisfied with </a:t>
            </a:r>
            <a:r>
              <a:rPr lang="en-US" sz="4000" dirty="0" smtClean="0">
                <a:solidFill>
                  <a:srgbClr val="00B0F0"/>
                </a:solidFill>
              </a:rPr>
              <a:t>communicating with others.</a:t>
            </a:r>
          </a:p>
          <a:p>
            <a:r>
              <a:rPr lang="en-US" sz="4000" dirty="0" smtClean="0"/>
              <a:t>Our product is a </a:t>
            </a:r>
            <a:r>
              <a:rPr lang="en-US" sz="4000" dirty="0" smtClean="0">
                <a:solidFill>
                  <a:srgbClr val="00B0F0"/>
                </a:solidFill>
              </a:rPr>
              <a:t>glove which converts gestures to speech</a:t>
            </a:r>
            <a:r>
              <a:rPr lang="en-US" sz="4000" dirty="0" smtClean="0"/>
              <a:t>.</a:t>
            </a:r>
          </a:p>
          <a:p>
            <a:r>
              <a:rPr lang="en-US" sz="4000" dirty="0" smtClean="0"/>
              <a:t>That provides </a:t>
            </a:r>
            <a:r>
              <a:rPr lang="en-US" sz="4000" dirty="0" smtClean="0">
                <a:solidFill>
                  <a:srgbClr val="00B0F0"/>
                </a:solidFill>
              </a:rPr>
              <a:t>communication </a:t>
            </a:r>
          </a:p>
          <a:p>
            <a:r>
              <a:rPr lang="en-US" sz="4000" dirty="0" smtClean="0"/>
              <a:t>Unlike </a:t>
            </a:r>
            <a:r>
              <a:rPr lang="en-US" sz="4000" dirty="0" smtClean="0">
                <a:solidFill>
                  <a:srgbClr val="00B0F0"/>
                </a:solidFill>
              </a:rPr>
              <a:t>text to speech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2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438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MARKET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25" y="965200"/>
            <a:ext cx="5292144" cy="5765800"/>
          </a:xfrm>
        </p:spPr>
        <p:txBody>
          <a:bodyPr>
            <a:normAutofit/>
          </a:bodyPr>
          <a:lstStyle/>
          <a:p>
            <a:r>
              <a:rPr lang="en-IN" sz="3000" b="1" dirty="0" smtClean="0"/>
              <a:t>Our customers are the </a:t>
            </a:r>
            <a:r>
              <a:rPr lang="en-US" sz="3000" b="1" dirty="0" smtClean="0">
                <a:solidFill>
                  <a:srgbClr val="00B0F0"/>
                </a:solidFill>
              </a:rPr>
              <a:t>speech-impaired</a:t>
            </a:r>
            <a:r>
              <a:rPr lang="en-IN" sz="3000" b="1" dirty="0" smtClean="0">
                <a:solidFill>
                  <a:srgbClr val="00B0F0"/>
                </a:solidFill>
              </a:rPr>
              <a:t> people</a:t>
            </a:r>
            <a:r>
              <a:rPr lang="en-IN" sz="3000" b="1" dirty="0" smtClean="0"/>
              <a:t>.</a:t>
            </a:r>
          </a:p>
          <a:p>
            <a:r>
              <a:rPr lang="en-IN" sz="3000" b="1" dirty="0" smtClean="0"/>
              <a:t>prospective customers are mostly parents of </a:t>
            </a:r>
            <a:r>
              <a:rPr lang="en-US" sz="3000" b="1" dirty="0" smtClean="0">
                <a:solidFill>
                  <a:srgbClr val="00B0F0"/>
                </a:solidFill>
              </a:rPr>
              <a:t>speech-impaired</a:t>
            </a:r>
            <a:r>
              <a:rPr lang="en-IN" sz="3000" b="1" dirty="0" smtClean="0">
                <a:solidFill>
                  <a:srgbClr val="00B0F0"/>
                </a:solidFill>
              </a:rPr>
              <a:t> children ,the organisations ,NGO’s </a:t>
            </a:r>
            <a:r>
              <a:rPr lang="en-IN" sz="3000" b="1" dirty="0" smtClean="0"/>
              <a:t>and </a:t>
            </a:r>
            <a:r>
              <a:rPr lang="en-IN" sz="3000" b="1" dirty="0" smtClean="0">
                <a:solidFill>
                  <a:srgbClr val="00B0F0"/>
                </a:solidFill>
              </a:rPr>
              <a:t>schools</a:t>
            </a:r>
            <a:r>
              <a:rPr lang="en-IN" sz="3000" b="1" dirty="0" smtClean="0"/>
              <a:t> that take care of the specially impaired people and the </a:t>
            </a:r>
            <a:r>
              <a:rPr lang="en-IN" sz="3000" b="1" dirty="0" smtClean="0">
                <a:solidFill>
                  <a:srgbClr val="00B0F0"/>
                </a:solidFill>
              </a:rPr>
              <a:t>trainers </a:t>
            </a:r>
            <a:r>
              <a:rPr lang="en-IN" sz="3000" b="1" dirty="0" smtClean="0"/>
              <a:t>who train </a:t>
            </a:r>
            <a:r>
              <a:rPr lang="en-US" sz="3000" b="1" dirty="0" smtClean="0"/>
              <a:t>speech-impaired</a:t>
            </a:r>
            <a:r>
              <a:rPr lang="en-IN" sz="3000" b="1" dirty="0" smtClean="0"/>
              <a:t> people and </a:t>
            </a:r>
            <a:r>
              <a:rPr lang="en-IN" sz="3000" b="1" dirty="0" smtClean="0">
                <a:solidFill>
                  <a:srgbClr val="00B0F0"/>
                </a:solidFill>
              </a:rPr>
              <a:t>old</a:t>
            </a:r>
            <a:r>
              <a:rPr lang="en-IN" sz="3000" b="1" dirty="0" smtClean="0">
                <a:solidFill>
                  <a:srgbClr val="FFFF00"/>
                </a:solidFill>
              </a:rPr>
              <a:t> </a:t>
            </a:r>
            <a:r>
              <a:rPr lang="en-IN" sz="3000" b="1" dirty="0" smtClean="0">
                <a:solidFill>
                  <a:srgbClr val="00B0F0"/>
                </a:solidFill>
              </a:rPr>
              <a:t>people</a:t>
            </a:r>
            <a:r>
              <a:rPr lang="en-IN" sz="3000" b="1" dirty="0" smtClean="0">
                <a:solidFill>
                  <a:srgbClr val="FFFF00"/>
                </a:solidFill>
              </a:rPr>
              <a:t> </a:t>
            </a:r>
            <a:r>
              <a:rPr lang="en-IN" sz="3000" b="1" dirty="0" smtClean="0"/>
              <a:t>who face difficulty while communicating  . 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1" y="306138"/>
            <a:ext cx="2636883" cy="16300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9" y="1522293"/>
            <a:ext cx="3312873" cy="20309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9" y="5213238"/>
            <a:ext cx="3028748" cy="1517762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783" y="3954400"/>
            <a:ext cx="2987831" cy="13894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7321" y="-293657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MARKET RESEARCH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26" name="AutoShape 2" descr="blob:https://web.whatsapp.com/0d671686-6d40-4976-989b-a35efecb92b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58" y="998569"/>
            <a:ext cx="3882414" cy="25813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80" y="1237364"/>
            <a:ext cx="3523266" cy="2342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" y="1222340"/>
            <a:ext cx="3545863" cy="23576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32" y="4064154"/>
            <a:ext cx="3787763" cy="25184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4" y="3941016"/>
            <a:ext cx="3746552" cy="24910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22" y="3914533"/>
            <a:ext cx="2664642" cy="26406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" y="5994266"/>
            <a:ext cx="863734" cy="8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0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</a:rPr>
              <a:t>COMPETITION :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582"/>
            <a:ext cx="565536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Our competitors are </a:t>
            </a:r>
            <a:r>
              <a:rPr lang="en-US" dirty="0" smtClean="0">
                <a:solidFill>
                  <a:srgbClr val="00B0F0"/>
                </a:solidFill>
              </a:rPr>
              <a:t>text to speech applications  , translators </a:t>
            </a:r>
            <a:r>
              <a:rPr lang="en-US" dirty="0" smtClean="0"/>
              <a:t>who help others for communication  and applications which use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digital image processing</a:t>
            </a:r>
            <a:r>
              <a:rPr lang="en-US" dirty="0" smtClean="0"/>
              <a:t> for gesture to audio output.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Our product uses </a:t>
            </a:r>
            <a:r>
              <a:rPr lang="en-US" dirty="0" smtClean="0">
                <a:solidFill>
                  <a:srgbClr val="00B0F0"/>
                </a:solidFill>
              </a:rPr>
              <a:t>Machine learning  </a:t>
            </a:r>
            <a:r>
              <a:rPr lang="en-US" dirty="0" smtClean="0"/>
              <a:t>to generate the audio output which makes it more efficient. </a:t>
            </a:r>
            <a:r>
              <a:rPr lang="en-US" dirty="0" smtClean="0">
                <a:solidFill>
                  <a:srgbClr val="00B0F0"/>
                </a:solidFill>
              </a:rPr>
              <a:t>No</a:t>
            </a:r>
            <a:r>
              <a:rPr lang="en-US" dirty="0" smtClean="0"/>
              <a:t> external sources like </a:t>
            </a:r>
            <a:r>
              <a:rPr lang="en-US" dirty="0" smtClean="0">
                <a:solidFill>
                  <a:srgbClr val="00B0F0"/>
                </a:solidFill>
              </a:rPr>
              <a:t>internet, smart phone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applications</a:t>
            </a:r>
            <a:r>
              <a:rPr lang="en-US" dirty="0" smtClean="0"/>
              <a:t>,etc are needed.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365125"/>
            <a:ext cx="4411872" cy="28151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4" y="3473647"/>
            <a:ext cx="3668955" cy="28434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542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475</Words>
  <Application>Microsoft Office PowerPoint</Application>
  <PresentationFormat>Widescreen</PresentationFormat>
  <Paragraphs>85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PROBLEM</vt:lpstr>
      <vt:lpstr>SOLUTION </vt:lpstr>
      <vt:lpstr>WORKING</vt:lpstr>
      <vt:lpstr>PowerPoint Presentation</vt:lpstr>
      <vt:lpstr>VALUE STATEMENT</vt:lpstr>
      <vt:lpstr>MARKET</vt:lpstr>
      <vt:lpstr>MARKET RESEARCH </vt:lpstr>
      <vt:lpstr>COMPETITION :</vt:lpstr>
      <vt:lpstr>MARKETING STRATEGY </vt:lpstr>
      <vt:lpstr>REVENUE MODEL</vt:lpstr>
      <vt:lpstr>FINANCIALS</vt:lpstr>
      <vt:lpstr>TEAM</vt:lpstr>
      <vt:lpstr>Q &amp; 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bharath varma</dc:creator>
  <cp:lastModifiedBy>bharath varma</cp:lastModifiedBy>
  <cp:revision>14</cp:revision>
  <dcterms:created xsi:type="dcterms:W3CDTF">2019-06-24T16:05:05Z</dcterms:created>
  <dcterms:modified xsi:type="dcterms:W3CDTF">2019-06-27T14:23:32Z</dcterms:modified>
</cp:coreProperties>
</file>